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8" autoAdjust="0"/>
    <p:restoredTop sz="94660"/>
  </p:normalViewPr>
  <p:slideViewPr>
    <p:cSldViewPr snapToGrid="0">
      <p:cViewPr>
        <p:scale>
          <a:sx n="130" d="100"/>
          <a:sy n="130" d="100"/>
        </p:scale>
        <p:origin x="7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oise Shim" userId="5726f945cd2773f7" providerId="LiveId" clId="{75177EEC-A81E-4C6A-8A0D-A4EC2C7D0861}"/>
    <pc:docChg chg="modSld">
      <pc:chgData name="Eloise Shim" userId="5726f945cd2773f7" providerId="LiveId" clId="{75177EEC-A81E-4C6A-8A0D-A4EC2C7D0861}" dt="2026-04-27T16:52:57.387" v="38" actId="20577"/>
      <pc:docMkLst>
        <pc:docMk/>
      </pc:docMkLst>
      <pc:sldChg chg="modSp mod">
        <pc:chgData name="Eloise Shim" userId="5726f945cd2773f7" providerId="LiveId" clId="{75177EEC-A81E-4C6A-8A0D-A4EC2C7D0861}" dt="2026-04-27T16:52:57.387" v="38" actId="20577"/>
        <pc:sldMkLst>
          <pc:docMk/>
          <pc:sldMk cId="0" sldId="261"/>
        </pc:sldMkLst>
        <pc:spChg chg="mod">
          <ac:chgData name="Eloise Shim" userId="5726f945cd2773f7" providerId="LiveId" clId="{75177EEC-A81E-4C6A-8A0D-A4EC2C7D0861}" dt="2026-04-27T16:52:57.387" v="38" actId="20577"/>
          <ac:spMkLst>
            <pc:docMk/>
            <pc:sldMk cId="0" sldId="261"/>
            <ac:spMk id="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E0E-8E69-A104-7647-FB3531CD7E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48F2C4-6A8A-335E-3FB5-05D7EA81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FD29A-8902-1BE9-7D60-70C521265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B00BA7-9EE9-4B2B-7001-BA2E47F86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33B0B-AACC-98A2-3659-32FB0609A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678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6A8DA-FC12-5230-1569-C8B0530D3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7938E-C8A0-162B-DCA2-297B0FA398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8B927-1869-ACCE-3357-8494BC823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C2821F-08C5-9A5F-6BC6-581C5E8D1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312B7-B335-A263-FB97-49098A776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496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48876-4238-AAAF-AC63-D484028DF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389055-90EB-162F-7542-C1F99545E2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D1CD5-1578-D487-EF4A-3D22A0D22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C8EDC-9EF7-D64E-D67C-06B4A1E81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ABAA6-24A8-9400-A252-B48279C6D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740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C2C9B-9B09-926C-AA96-3C3319ABB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3BB1A-A83B-892A-484D-7E2230379D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9A2084-3E6B-5AA9-1C41-18F145133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91C038-BD40-12D7-FD78-8725B3D9E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C1473-48BC-8EF2-92D5-F38389AA0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4BE197-C4B1-79A5-DC06-A6CD238C0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415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6B9D1-36D7-B620-1132-219DD01BB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AC8612-5C72-D8C2-A459-AFC555EB7D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D0AA9C-92BB-9E64-1C2A-65ADDB0966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279E34-F205-9B21-B699-10D68E2049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B05683-6CAB-091F-9A26-561881043E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2EE546-C383-1297-9500-E5B6F694C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87D3B7-FB07-A28A-23F6-89F655E81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47C2B6-C8C6-0B6D-49E5-C38A016F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943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CF1A6-9D3D-B667-E1FF-3524887D0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0FBCCD-9612-3798-9F46-1D6CCA578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29A381-EFA8-907E-19CE-439BE39BE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637177-97D4-3336-9E8D-43657ED1F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856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13342E-008E-3901-3A83-F14B7A1D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0BB2D6-AEEA-BFAF-7F47-9D5C76882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3054BD-3067-FAFD-28A7-46355B80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52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5F201-C081-D9E3-3A6A-232EA4AEF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87F67-7C4F-6A1D-2B86-88232BB97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1390E0-B5B0-FE34-86D8-EFAF5B5D3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9E18C4-2260-089F-7428-89BC7E36F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D18E48-4043-5FC5-A93D-D404638D1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941143-7A41-402B-3405-E1D389BA2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7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DE3BC-5C26-E9C6-6885-4F7D7E470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A05012-8699-8EE6-C67B-1D9AA9ED60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621032-0D93-42E2-E49A-E9BF501B0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4B59B4-47CC-2437-B0BD-A13EDE054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E8A4D9-5C64-1ED7-3EB7-773104F30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CE079-7E0B-85A5-1546-8C343EB5A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605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14E11-413C-AB06-D052-347AFEB99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31B242-8C34-D4EE-393E-8BE97D50F4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B0BB4D-5EB5-E180-6F30-07DEE591A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5067A7-0E4D-D53B-0906-A1D443D16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FD956C-99C2-9805-8E12-3ABC81293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904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13F91C-842E-1C00-E9AF-509A342B08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FB2E5D-C90E-912C-21B2-32B303D0C7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6AB4B-AD72-3889-BADA-31AB6A0C7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5CC64-386D-0575-F1F5-9A3160171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0BD11-A690-586B-D6B9-67E00C848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427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DB56C4-8A0F-BC57-B4A7-F172AAB92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4DD8D5-13B6-E16F-9520-A6818141A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D82FB0-1D48-D931-7E9A-A3ECDB64E5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76340B-69DD-45FE-B9AD-810A87CCCF29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6BC2B-B571-C0C5-0084-D4110E5301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B3C86D-BBF7-8D3A-B745-4C6FD0E3A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5FFCBB-E756-471B-BD37-7DBD0E5046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80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C18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731520" y="1097280"/>
            <a:ext cx="76809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kern="0" spc="600" dirty="0">
                <a:solidFill>
                  <a:srgbClr val="D2B48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Summary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31520" y="1645920"/>
            <a:ext cx="7680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Standard 6 &amp; Historic Preservation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731520" y="2834640"/>
            <a:ext cx="6400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Rehabilitation Standards, Local Government Impact &amp; Materials Conservation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0" y="4869180"/>
            <a:ext cx="9144000" cy="274320"/>
          </a:xfrm>
          <a:prstGeom prst="rect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Rehabilitation Standards at a Glance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640080" y="1051560"/>
            <a:ext cx="1874520" cy="34747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1303020" y="1371600"/>
            <a:ext cx="548640" cy="548640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748" y="1481328"/>
            <a:ext cx="329184" cy="32918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77240" y="2103120"/>
            <a:ext cx="1600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2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777240" y="237744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Retain Character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77240" y="2788920"/>
            <a:ext cx="1600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Preserve character-defining features; avoid removing distinctive materials or altering spatial relationships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2697480" y="1051560"/>
            <a:ext cx="1874520" cy="34747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3360420" y="1371600"/>
            <a:ext cx="548640" cy="548640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148" y="1481328"/>
            <a:ext cx="329184" cy="32918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2834640" y="2103120"/>
            <a:ext cx="1600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3</a:t>
            </a:r>
            <a:endParaRPr lang="en-US" sz="1100" dirty="0"/>
          </a:p>
        </p:txBody>
      </p:sp>
      <p:sp>
        <p:nvSpPr>
          <p:cNvPr id="14" name="Text 10"/>
          <p:cNvSpPr/>
          <p:nvPr/>
        </p:nvSpPr>
        <p:spPr>
          <a:xfrm>
            <a:off x="2834640" y="237744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 False History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2834640" y="2788920"/>
            <a:ext cx="1600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not introduce conjectural features or elements from other properties that create a false sense of development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4754880" y="1051560"/>
            <a:ext cx="1874520" cy="34747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3"/>
          <p:cNvSpPr/>
          <p:nvPr/>
        </p:nvSpPr>
        <p:spPr>
          <a:xfrm>
            <a:off x="5417820" y="1371600"/>
            <a:ext cx="548640" cy="548640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7548" y="1481328"/>
            <a:ext cx="329184" cy="329184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4892040" y="2103120"/>
            <a:ext cx="1600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6</a:t>
            </a:r>
            <a:endParaRPr lang="en-US" sz="1100" dirty="0"/>
          </a:p>
        </p:txBody>
      </p:sp>
      <p:sp>
        <p:nvSpPr>
          <p:cNvPr id="20" name="Text 15"/>
          <p:cNvSpPr/>
          <p:nvPr/>
        </p:nvSpPr>
        <p:spPr>
          <a:xfrm>
            <a:off x="4892040" y="237744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Repair Before Replace</a:t>
            </a:r>
            <a:endParaRPr lang="en-US" sz="1300" dirty="0"/>
          </a:p>
        </p:txBody>
      </p:sp>
      <p:sp>
        <p:nvSpPr>
          <p:cNvPr id="21" name="Text 16"/>
          <p:cNvSpPr/>
          <p:nvPr/>
        </p:nvSpPr>
        <p:spPr>
          <a:xfrm>
            <a:off x="4892040" y="2788920"/>
            <a:ext cx="1600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Repair deteriorated features rather than replace; match original design, color, texture, and materials when replacement is needed</a:t>
            </a:r>
            <a:endParaRPr lang="en-US" sz="1000" dirty="0"/>
          </a:p>
        </p:txBody>
      </p:sp>
      <p:sp>
        <p:nvSpPr>
          <p:cNvPr id="22" name="Shape 17"/>
          <p:cNvSpPr/>
          <p:nvPr/>
        </p:nvSpPr>
        <p:spPr>
          <a:xfrm>
            <a:off x="6812280" y="1051560"/>
            <a:ext cx="1874520" cy="34747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18"/>
          <p:cNvSpPr/>
          <p:nvPr/>
        </p:nvSpPr>
        <p:spPr>
          <a:xfrm>
            <a:off x="7475220" y="1371600"/>
            <a:ext cx="548640" cy="548640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4948" y="1481328"/>
            <a:ext cx="329184" cy="329184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6949440" y="2103120"/>
            <a:ext cx="1600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7</a:t>
            </a:r>
            <a:endParaRPr lang="en-US" sz="1100" dirty="0"/>
          </a:p>
        </p:txBody>
      </p:sp>
      <p:sp>
        <p:nvSpPr>
          <p:cNvPr id="26" name="Text 20"/>
          <p:cNvSpPr/>
          <p:nvPr/>
        </p:nvSpPr>
        <p:spPr>
          <a:xfrm>
            <a:off x="6949440" y="237744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Gentlest Methods</a:t>
            </a:r>
            <a:endParaRPr lang="en-US" sz="1300" dirty="0"/>
          </a:p>
        </p:txBody>
      </p:sp>
      <p:sp>
        <p:nvSpPr>
          <p:cNvPr id="27" name="Text 21"/>
          <p:cNvSpPr/>
          <p:nvPr/>
        </p:nvSpPr>
        <p:spPr>
          <a:xfrm>
            <a:off x="6949440" y="2788920"/>
            <a:ext cx="1600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the least damaging treatments possible; avoid methods that cause harm to historic materials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Standard 6 Matters for Local Government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640080" y="1051560"/>
            <a:ext cx="3794760" cy="1874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1234440"/>
            <a:ext cx="320040" cy="320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34440" y="1216152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Legal &amp; Regulatory Alignment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868680" y="1691640"/>
            <a:ext cx="3337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Aligns with CEQA, NEPA (National Environmental Policy Act), Section 106 (Section 106 of the National Historic Preservation Act of 1966 (NHPA) and CLG programs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Simplifies environmental review process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Provides consistent, defensible decision framework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4709160" y="1051560"/>
            <a:ext cx="3794760" cy="1874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2040" y="1234440"/>
            <a:ext cx="320040" cy="32004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303520" y="1216152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Funding &amp; Tax Credits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4937760" y="1691640"/>
            <a:ext cx="3337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Qualifies projects for federal and state rehabilitation tax credits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Supports CLG certification and grant eligibility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Non-compliance risks losing credibility with SHPO and NPS</a:t>
            </a:r>
            <a:endParaRPr lang="en-US" sz="1000" dirty="0"/>
          </a:p>
        </p:txBody>
      </p:sp>
      <p:sp>
        <p:nvSpPr>
          <p:cNvPr id="12" name="Shape 8"/>
          <p:cNvSpPr/>
          <p:nvPr/>
        </p:nvSpPr>
        <p:spPr>
          <a:xfrm>
            <a:off x="640080" y="3154680"/>
            <a:ext cx="3794760" cy="1874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3337560"/>
            <a:ext cx="320040" cy="32004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234440" y="3319272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Sustainability Goals</a:t>
            </a:r>
            <a:endParaRPr lang="en-US" sz="1300" dirty="0"/>
          </a:p>
        </p:txBody>
      </p:sp>
      <p:sp>
        <p:nvSpPr>
          <p:cNvPr id="15" name="Text 10"/>
          <p:cNvSpPr/>
          <p:nvPr/>
        </p:nvSpPr>
        <p:spPr>
          <a:xfrm>
            <a:off x="868680" y="3794760"/>
            <a:ext cx="3337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Less waste, less embodied carbon, longer building lifespans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Complements green building and climate resilience strategies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Repair-first approach reduces environmental impact</a:t>
            </a:r>
            <a:endParaRPr lang="en-US" sz="1000" dirty="0"/>
          </a:p>
        </p:txBody>
      </p:sp>
      <p:sp>
        <p:nvSpPr>
          <p:cNvPr id="16" name="Shape 11"/>
          <p:cNvSpPr/>
          <p:nvPr/>
        </p:nvSpPr>
        <p:spPr>
          <a:xfrm>
            <a:off x="4709160" y="3154680"/>
            <a:ext cx="3794760" cy="1874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2040" y="3337560"/>
            <a:ext cx="320040" cy="32004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5303520" y="3319272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Community Character</a:t>
            </a:r>
            <a:endParaRPr lang="en-US" sz="1300" dirty="0"/>
          </a:p>
        </p:txBody>
      </p:sp>
      <p:sp>
        <p:nvSpPr>
          <p:cNvPr id="19" name="Text 13"/>
          <p:cNvSpPr/>
          <p:nvPr/>
        </p:nvSpPr>
        <p:spPr>
          <a:xfrm>
            <a:off x="4937760" y="3794760"/>
            <a:ext cx="3337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Preserves authentic look and feel of historic neighborhoods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Supports community identity, tourism, and property values</a:t>
            </a:r>
            <a:endParaRPr lang="en-US" sz="1000" dirty="0"/>
          </a:p>
          <a:p>
            <a:pPr marL="342900" indent="-342900">
              <a:spcAft>
                <a:spcPts val="4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Maintains integrity of historic districts and landmarks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Materials &amp; Deterioration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640080" y="1051560"/>
            <a:ext cx="3794760" cy="37033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68680" y="123444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Deterioration Factors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868680" y="160020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Understanding the rate and mechanism of deterioration guides repair decisions.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868680" y="2103120"/>
            <a:ext cx="3337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External Factors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868680" y="2377440"/>
            <a:ext cx="33375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Storms and earthquakes</a:t>
            </a:r>
            <a:endParaRPr lang="en-US" sz="1000" dirty="0"/>
          </a:p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Graffiti and vandalism</a:t>
            </a:r>
            <a:endParaRPr lang="en-US" sz="1000" dirty="0"/>
          </a:p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human interaction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868680" y="3246120"/>
            <a:ext cx="3337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Internal Factors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868680" y="3520440"/>
            <a:ext cx="3337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Corrosion of embedded metals (e.g., rebar rust causing spalling)</a:t>
            </a:r>
            <a:endParaRPr lang="en-US" sz="1000" dirty="0"/>
          </a:p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Chemical reactions within materials over time</a:t>
            </a:r>
            <a:endParaRPr lang="en-US" sz="1000" dirty="0"/>
          </a:p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Material fatigue and natural aging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4709160" y="1051560"/>
            <a:ext cx="3794760" cy="37033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1905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4937760" y="123444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C18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Masonry &amp; Plaster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937760" y="160020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Includes stone, brick, terrazzo, plaster, terracotta, and concrete.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937760" y="2103120"/>
            <a:ext cx="3337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Common Patterns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937760" y="2377440"/>
            <a:ext cx="33375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Cracking and surface fractures</a:t>
            </a:r>
            <a:endParaRPr lang="en-US" sz="1000" dirty="0"/>
          </a:p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Detachment and delamination</a:t>
            </a:r>
            <a:endParaRPr lang="en-US" sz="1000" dirty="0"/>
          </a:p>
          <a:p>
            <a:pPr marL="342900" indent="-342900">
              <a:spcAft>
                <a:spcPts val="300"/>
              </a:spcAft>
              <a:buChar char="•"/>
            </a:pPr>
            <a:r>
              <a:rPr lang="en-US" sz="10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Spalling from corroded internal anchors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937760" y="3246120"/>
            <a:ext cx="3337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46B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Distinction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937760" y="3520440"/>
            <a:ext cx="3337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300"/>
              </a:spcAft>
              <a:buNone/>
            </a:pPr>
            <a:r>
              <a:rPr lang="en-US" sz="1000" b="1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Sacrificial elements (mortar joints) are designed to be replaced periodically</a:t>
            </a:r>
            <a:endParaRPr lang="en-US" sz="1000" dirty="0"/>
          </a:p>
          <a:p>
            <a:pPr marL="0" indent="0">
              <a:spcAft>
                <a:spcPts val="300"/>
              </a:spcAft>
              <a:buNone/>
            </a:pPr>
            <a:r>
              <a:rPr lang="en-US" sz="1000" b="1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Character-defining features (cast elements, ornamental work) require preservation or careful restoration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C18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731520" y="274320"/>
            <a:ext cx="7680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kern="0" spc="600" dirty="0">
                <a:solidFill>
                  <a:srgbClr val="D2B48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GUIDING PRINCIPLES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731520" y="640080"/>
            <a:ext cx="7680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Principles &amp; Next Steps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731520" y="1371600"/>
            <a:ext cx="3749040" cy="3429000"/>
          </a:xfrm>
          <a:prstGeom prst="rect">
            <a:avLst/>
          </a:prstGeom>
          <a:solidFill>
            <a:srgbClr val="3A251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960120" y="150876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46B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Core Principles</a:t>
            </a:r>
            <a:endParaRPr lang="en-US" sz="15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" y="1956816"/>
            <a:ext cx="237744" cy="23774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98448" y="1920240"/>
            <a:ext cx="2971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Repair before replacement is the default under Standard 6</a:t>
            </a:r>
            <a:endParaRPr lang="en-US" sz="10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" y="2505456"/>
            <a:ext cx="237744" cy="23774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98448" y="2468880"/>
            <a:ext cx="2971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Documentary evidence is required before replacing any historic feature</a:t>
            </a:r>
            <a:endParaRPr lang="en-US" sz="10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" y="3054096"/>
            <a:ext cx="237744" cy="237744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298448" y="3017520"/>
            <a:ext cx="2971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the gentlest treatment methods to preserve original fabric</a:t>
            </a:r>
            <a:endParaRPr lang="en-US" sz="10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" y="3602736"/>
            <a:ext cx="237744" cy="237744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298448" y="3566160"/>
            <a:ext cx="2971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introduce conjectural features that create a false sense of history</a:t>
            </a:r>
            <a:endParaRPr lang="en-US" sz="100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" y="4151376"/>
            <a:ext cx="237744" cy="237744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298448" y="4114800"/>
            <a:ext cx="2971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the rate and mechanism of deterioration, not just its presence</a:t>
            </a:r>
            <a:endParaRPr lang="en-US" sz="1000" dirty="0"/>
          </a:p>
        </p:txBody>
      </p:sp>
      <p:sp>
        <p:nvSpPr>
          <p:cNvPr id="17" name="Shape 10"/>
          <p:cNvSpPr/>
          <p:nvPr/>
        </p:nvSpPr>
        <p:spPr>
          <a:xfrm>
            <a:off x="4663440" y="1371600"/>
            <a:ext cx="3749040" cy="3429000"/>
          </a:xfrm>
          <a:prstGeom prst="rect">
            <a:avLst/>
          </a:prstGeom>
          <a:solidFill>
            <a:srgbClr val="3A251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1"/>
          <p:cNvSpPr/>
          <p:nvPr/>
        </p:nvSpPr>
        <p:spPr>
          <a:xfrm>
            <a:off x="4892040" y="150876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46B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Next Steps for Commissioners</a:t>
            </a:r>
            <a:endParaRPr lang="en-US" sz="1500" dirty="0"/>
          </a:p>
        </p:txBody>
      </p:sp>
      <p:sp>
        <p:nvSpPr>
          <p:cNvPr id="19" name="Shape 12"/>
          <p:cNvSpPr/>
          <p:nvPr/>
        </p:nvSpPr>
        <p:spPr>
          <a:xfrm>
            <a:off x="4892040" y="1938528"/>
            <a:ext cx="256032" cy="256032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3"/>
          <p:cNvSpPr/>
          <p:nvPr/>
        </p:nvSpPr>
        <p:spPr>
          <a:xfrm>
            <a:off x="4892040" y="1938528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000" dirty="0"/>
          </a:p>
        </p:txBody>
      </p:sp>
      <p:sp>
        <p:nvSpPr>
          <p:cNvPr id="21" name="Text 14"/>
          <p:cNvSpPr/>
          <p:nvPr/>
        </p:nvSpPr>
        <p:spPr>
          <a:xfrm>
            <a:off x="5257800" y="1920240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Review your local ordinance</a:t>
            </a:r>
            <a:endParaRPr lang="en-US" sz="1050" dirty="0"/>
          </a:p>
        </p:txBody>
      </p:sp>
      <p:sp>
        <p:nvSpPr>
          <p:cNvPr id="22" name="Text 15"/>
          <p:cNvSpPr/>
          <p:nvPr/>
        </p:nvSpPr>
        <p:spPr>
          <a:xfrm>
            <a:off x="5257800" y="2139696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Confirm it references the Secretary of the Interior Standards and aligns with Standard 6 requirements</a:t>
            </a:r>
            <a:endParaRPr lang="en-US" sz="900" dirty="0"/>
          </a:p>
        </p:txBody>
      </p:sp>
      <p:sp>
        <p:nvSpPr>
          <p:cNvPr id="23" name="Shape 16"/>
          <p:cNvSpPr/>
          <p:nvPr/>
        </p:nvSpPr>
        <p:spPr>
          <a:xfrm>
            <a:off x="4892040" y="2670048"/>
            <a:ext cx="256032" cy="256032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17"/>
          <p:cNvSpPr/>
          <p:nvPr/>
        </p:nvSpPr>
        <p:spPr>
          <a:xfrm>
            <a:off x="4892040" y="2670048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  <p:sp>
        <p:nvSpPr>
          <p:cNvPr id="25" name="Text 18"/>
          <p:cNvSpPr/>
          <p:nvPr/>
        </p:nvSpPr>
        <p:spPr>
          <a:xfrm>
            <a:off x="5257800" y="2651760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Audit recent decisions</a:t>
            </a:r>
            <a:endParaRPr lang="en-US" sz="1050" dirty="0"/>
          </a:p>
        </p:txBody>
      </p:sp>
      <p:sp>
        <p:nvSpPr>
          <p:cNvPr id="26" name="Text 19"/>
          <p:cNvSpPr/>
          <p:nvPr/>
        </p:nvSpPr>
        <p:spPr>
          <a:xfrm>
            <a:off x="5257800" y="2871216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whether past approvals consistently applied repair-before-replace criteria under Standards 2, 3, 6, and 7</a:t>
            </a:r>
            <a:endParaRPr lang="en-US" sz="900" dirty="0"/>
          </a:p>
        </p:txBody>
      </p:sp>
      <p:sp>
        <p:nvSpPr>
          <p:cNvPr id="27" name="Shape 20"/>
          <p:cNvSpPr/>
          <p:nvPr/>
        </p:nvSpPr>
        <p:spPr>
          <a:xfrm>
            <a:off x="4892040" y="3401568"/>
            <a:ext cx="256032" cy="256032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1"/>
          <p:cNvSpPr/>
          <p:nvPr/>
        </p:nvSpPr>
        <p:spPr>
          <a:xfrm>
            <a:off x="4892040" y="3401568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  <p:sp>
        <p:nvSpPr>
          <p:cNvPr id="29" name="Text 22"/>
          <p:cNvSpPr/>
          <p:nvPr/>
        </p:nvSpPr>
        <p:spPr>
          <a:xfrm>
            <a:off x="5257800" y="3383280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Strengthen documentation requirements</a:t>
            </a:r>
            <a:endParaRPr lang="en-US" sz="1050" dirty="0"/>
          </a:p>
        </p:txBody>
      </p:sp>
      <p:sp>
        <p:nvSpPr>
          <p:cNvPr id="30" name="Text 23"/>
          <p:cNvSpPr/>
          <p:nvPr/>
        </p:nvSpPr>
        <p:spPr>
          <a:xfrm>
            <a:off x="5257800" y="3602736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Require applicants to provide evidence of deterioration severity and explain why repair was ruled out</a:t>
            </a:r>
            <a:endParaRPr lang="en-US" sz="900" dirty="0"/>
          </a:p>
        </p:txBody>
      </p:sp>
      <p:sp>
        <p:nvSpPr>
          <p:cNvPr id="31" name="Shape 24"/>
          <p:cNvSpPr/>
          <p:nvPr/>
        </p:nvSpPr>
        <p:spPr>
          <a:xfrm>
            <a:off x="4892040" y="4133088"/>
            <a:ext cx="256032" cy="256032"/>
          </a:xfrm>
          <a:prstGeom prst="ellipse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25"/>
          <p:cNvSpPr/>
          <p:nvPr/>
        </p:nvSpPr>
        <p:spPr>
          <a:xfrm>
            <a:off x="4892040" y="4133088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  <p:sp>
        <p:nvSpPr>
          <p:cNvPr id="33" name="Text 26"/>
          <p:cNvSpPr/>
          <p:nvPr/>
        </p:nvSpPr>
        <p:spPr>
          <a:xfrm>
            <a:off x="5257800" y="4114800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Coordinate with SHPO</a:t>
            </a:r>
            <a:endParaRPr lang="en-US" sz="1050" dirty="0"/>
          </a:p>
        </p:txBody>
      </p:sp>
      <p:sp>
        <p:nvSpPr>
          <p:cNvPr id="34" name="Text 27"/>
          <p:cNvSpPr/>
          <p:nvPr/>
        </p:nvSpPr>
        <p:spPr>
          <a:xfrm>
            <a:off x="5257800" y="4334256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7A6B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Ensure your CLG program stays aligned with state and federal expectations to protect certification and funding</a:t>
            </a:r>
            <a:endParaRPr lang="en-US" sz="900" dirty="0"/>
          </a:p>
        </p:txBody>
      </p:sp>
      <p:sp>
        <p:nvSpPr>
          <p:cNvPr id="35" name="Shape 28"/>
          <p:cNvSpPr/>
          <p:nvPr/>
        </p:nvSpPr>
        <p:spPr>
          <a:xfrm>
            <a:off x="0" y="4869180"/>
            <a:ext cx="9144000" cy="274320"/>
          </a:xfrm>
          <a:prstGeom prst="rect">
            <a:avLst/>
          </a:prstGeom>
          <a:solidFill>
            <a:srgbClr val="C46B3F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488</Words>
  <Application>Microsoft Office PowerPoint</Application>
  <PresentationFormat>Widescreen</PresentationFormat>
  <Paragraphs>74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Eloise Shim</dc:creator>
  <cp:lastModifiedBy>Eloise Shim</cp:lastModifiedBy>
  <cp:revision>8</cp:revision>
  <dcterms:created xsi:type="dcterms:W3CDTF">2025-12-02T22:24:56Z</dcterms:created>
  <dcterms:modified xsi:type="dcterms:W3CDTF">2026-04-27T17:02:16Z</dcterms:modified>
</cp:coreProperties>
</file>